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906000"/>
  <p:notesSz cx="6858000" cy="9144000"/>
  <p:embeddedFontLst>
    <p:embeddedFont>
      <p:font typeface="Tahom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2">
          <p15:clr>
            <a:srgbClr val="A4A3A4"/>
          </p15:clr>
        </p15:guide>
        <p15:guide id="2" pos="5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2" orient="horz"/>
        <p:guide pos="5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Tahoma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007df587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32007df587c_2_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039b25ed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2039b25ede_0_7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039b25ed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2039b25ede_0_3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039b25e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2039b25ede_0_4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039b25ed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2039b25ede_0_5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007df5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2007df587c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ff3c631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31ff3c631a3_0_6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ff3c631a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1ff3c631a3_0_9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ff3c631a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1ff3c631a3_0_1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039b25e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32039b25ede_0_1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ff3c631a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1ff3c631a3_0_12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000f945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2000f94533_0_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000f945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2000f94533_0_1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95600" y="-171450"/>
            <a:ext cx="4114800" cy="8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367338" y="2300288"/>
            <a:ext cx="5486400" cy="21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081088" y="271462"/>
            <a:ext cx="5486400" cy="6162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42950" y="1981200"/>
            <a:ext cx="413385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029200" y="1981200"/>
            <a:ext cx="413385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2.png"/><Relationship Id="rId12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uplift-modeling.com/en/latest/api/datasets/fetch_x5.html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854075"/>
            <a:ext cx="25400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 flipH="1">
            <a:off x="0" y="2640013"/>
            <a:ext cx="3079750" cy="1538287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160844" y="2898085"/>
            <a:ext cx="635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None/>
            </a:pPr>
            <a:r>
              <a:rPr b="1" i="0" lang="ru-RU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Проект по курсу </a:t>
            </a:r>
            <a:r>
              <a:rPr b="1" lang="ru-RU" sz="18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ПММО</a:t>
            </a:r>
            <a:r>
              <a:rPr b="1" i="0" lang="ru-RU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 на тему: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ahoma"/>
              <a:buNone/>
            </a:pPr>
            <a:r>
              <a:rPr b="1" i="0" lang="ru-RU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«</a:t>
            </a:r>
            <a:r>
              <a:rPr b="1" lang="ru-RU" sz="18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Uplift-моделирование + Фильтр Калмана</a:t>
            </a:r>
            <a:r>
              <a:rPr b="1" i="0" lang="ru-RU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»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7904142" y="5979917"/>
            <a:ext cx="129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100213" y="4555463"/>
            <a:ext cx="434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</a:rPr>
              <a:t>Докладчики: </a:t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457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Хубежова </a:t>
            </a:r>
            <a:r>
              <a:rPr lang="ru-RU" sz="1600">
                <a:solidFill>
                  <a:schemeClr val="dk1"/>
                </a:solidFill>
              </a:rPr>
              <a:t>Ольга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Андросова </a:t>
            </a:r>
            <a:r>
              <a:rPr lang="ru-RU" sz="1600">
                <a:solidFill>
                  <a:schemeClr val="dk1"/>
                </a:solidFill>
              </a:rPr>
              <a:t>Никита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Третьяк </a:t>
            </a:r>
            <a:r>
              <a:rPr lang="ru-RU" sz="1600">
                <a:solidFill>
                  <a:schemeClr val="dk1"/>
                </a:solidFill>
              </a:rPr>
              <a:t>Диана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</a:rPr>
              <a:t>18.12.2024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9563" y="612775"/>
            <a:ext cx="2273300" cy="1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136700" cy="68580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2149800" y="12890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X5 - расширение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900" y="1730426"/>
            <a:ext cx="5795398" cy="4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574450" y="2781825"/>
            <a:ext cx="1781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</a:rPr>
              <a:t>по итоговому расширенному датасету</a:t>
            </a:r>
            <a:endParaRPr sz="150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X5 - расширение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178200" y="940550"/>
            <a:ext cx="968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highlight>
                  <a:schemeClr val="lt1"/>
                </a:highlight>
              </a:rPr>
              <a:t>Как и в изначальном датасете, распределение фичей получились с крайне длинными хвостами, с выбросами и адекватными данными (возраст -7000 и тому подобное), такого рода:</a:t>
            </a:r>
            <a:endParaRPr sz="1500">
              <a:highlight>
                <a:schemeClr val="lt1"/>
              </a:highlight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00" y="1645000"/>
            <a:ext cx="2850075" cy="17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462" y="1587050"/>
            <a:ext cx="2850075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550" y="1609956"/>
            <a:ext cx="2850075" cy="175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00" y="4461600"/>
            <a:ext cx="2777876" cy="18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8132" y="4465650"/>
            <a:ext cx="2369741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3550" y="4418277"/>
            <a:ext cx="2640124" cy="19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251050" y="3604325"/>
            <a:ext cx="968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highlight>
                  <a:schemeClr val="lt1"/>
                </a:highlight>
              </a:rPr>
              <a:t>После препроцессинга (обработки нулей и дублей, пробелов, винсзоризации, анализа данных) распределение фичей приобрело более подходящий вид:</a:t>
            </a:r>
            <a:endParaRPr sz="15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Основная часть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42650" y="1383750"/>
            <a:ext cx="95112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Последовательность действий: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Каждого пользователя можно рассматривать как динамическую систему, которую можно описать моделью пространства состояний.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По усредненным подневно данным получить временные ряды за 118 дней. Оценить модель пространства состояний. Для конкретного случая модель выглядит так: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 где      A – матрица перехода состояний,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            wt– гауссовский шум состояния с нулевым средним и ковариацией Q,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            С – матрица наблюдений,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            vt- гауссовский шум наблюдений с нулевым средним и ковариацией R.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В качестве состояния модели подается на вход матрица имеющихся признаков города Y, уравнение (1) оценивается МНК.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По </a:t>
            </a:r>
            <a:r>
              <a:rPr lang="ru-RU" sz="1600">
                <a:solidFill>
                  <a:schemeClr val="dk1"/>
                </a:solidFill>
              </a:rPr>
              <a:t>МНК оценивается уравнение наблюдения (2), где наблюдениями выступали средние суммы чека за день. Шумы состояния и наблюдения оцениваются как остаток после применения матриц A и C соответственно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Таким образом, на выходе были получены оценки матриц A, C, Q, R, определяющие линейную модель пространства состояний на богатом городе.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42650" y="860554"/>
            <a:ext cx="922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</a:rPr>
              <a:t>Обучение модели пространства состояний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300" y="2825538"/>
            <a:ext cx="2707025" cy="6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759" y="2770000"/>
            <a:ext cx="2021116" cy="6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1369425" y="28255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(1)</a:t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4707525" y="2859350"/>
            <a:ext cx="179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(2)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600" y="5456175"/>
            <a:ext cx="1807978" cy="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6950" y="5456163"/>
            <a:ext cx="1794600" cy="41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51050" y="170454"/>
            <a:ext cx="922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Основная часть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42650" y="1383750"/>
            <a:ext cx="95112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О</a:t>
            </a:r>
            <a:r>
              <a:rPr lang="ru-RU" sz="1600">
                <a:solidFill>
                  <a:schemeClr val="dk1"/>
                </a:solidFill>
              </a:rPr>
              <a:t>ценки матриц A, C, Q, R использовались при инициализации фильтра Калмана для восстановления пропущенных значений для потребителей бедного города по фактически наблюдаемым данным, в нашем случае, по информации о сумме чека за период. Начальное значение для каждого прогнозируемого признака </a:t>
            </a:r>
            <a:r>
              <a:rPr lang="ru-RU" sz="1600">
                <a:solidFill>
                  <a:schemeClr val="dk1"/>
                </a:solidFill>
              </a:rPr>
              <a:t>выбиралось как среднее значение по каждому признаку на выборке богатого города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Далее итеративная процедура по доступному временному ряду для определенного потребителя. Так, предполагается, что с каждым шагом индивидуальные характеристики (скрытые состояния) потребителя восстанавливаются, учитывая динамику его покупок: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-RU" sz="1600">
                <a:solidFill>
                  <a:schemeClr val="dk1"/>
                </a:solidFill>
              </a:rPr>
              <a:t>На первом шаге с помощью матриц A и Q предсказывалось последующее значение состояния и его ковариация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-RU" sz="1600">
                <a:solidFill>
                  <a:schemeClr val="dk1"/>
                </a:solidFill>
              </a:rPr>
              <a:t>На втором шаге предсказанное состояние и его ковариация корректировались с учетом полученного наблюдаемого значения yt (сумме чека в этот момент времени) и коэффициента Калмана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К матрице Q по главной диагонали был прибавлен шум 0,15.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Оценивание модели пространства состояний происходило по усредненным за день характеристикам богатых жителей -&gt; то есть смысл немного увеличить значения матрицы шума состояний Q (чтобы модель больше опиралась на наблюдаемые значения потребителя, а не на “выученную” динамику).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464600" y="882601"/>
            <a:ext cx="922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</a:rPr>
              <a:t>Восстановление скрытых состояний фильтром Калмана</a:t>
            </a:r>
            <a:endParaRPr sz="2700">
              <a:solidFill>
                <a:schemeClr val="dk1"/>
              </a:solidFill>
            </a:endParaRPr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251050" y="170454"/>
            <a:ext cx="922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Основная часть</a:t>
            </a:r>
            <a:endParaRPr sz="2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42650" y="1383750"/>
            <a:ext cx="95112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Теперь необходимо понять, как наш пилот проявит себя в этом городе, следовательно </a:t>
            </a:r>
            <a:r>
              <a:rPr b="1" lang="ru-RU" sz="1600">
                <a:solidFill>
                  <a:schemeClr val="dk1"/>
                </a:solidFill>
              </a:rPr>
              <a:t>Нужно оценить uplift модель на выборке богатого города - была разметка на пилот и контроль.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Итого, нам необходимо для оценки uplift модели: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Ранее для жителей Y|T=1 был добавлен синтетический шум, связанный эксп. зависимостью с возрастом покупателя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Yi - значение целевой метрики для клиента i. В качестве такой мы воспользовались биноризованной суммой покупок за день.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i="1" lang="ru-RU" sz="1600">
                <a:solidFill>
                  <a:schemeClr val="dk1"/>
                </a:solidFill>
              </a:rPr>
              <a:t>Если purchase_sum_i &gt; E(purchase_sum), то 1, иначе 0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Xi - характеристики пользователя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Ti - флаг тритмента, то есть факт того, что человек в пилоте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Далее используем Transformed Target подход для модификации целевой переменной (</a:t>
            </a:r>
            <a:r>
              <a:rPr lang="ru-RU" sz="1600">
                <a:solidFill>
                  <a:schemeClr val="dk1"/>
                </a:solidFill>
              </a:rPr>
              <a:t>на факт попадания в пилот и характеристики пользователя)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Таким образом мы обучили модель на богатом городе в надежде уловить, то как совокупность состояний пользователя и факт инициативы (T) влияют на целевой показатель. </a:t>
            </a:r>
            <a:r>
              <a:rPr b="1" lang="ru-RU" sz="1600">
                <a:solidFill>
                  <a:schemeClr val="dk1"/>
                </a:solidFill>
              </a:rPr>
              <a:t>Модель обучена.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Несем модель в “бедный” город, оцениваем на сэмпле из клиентов uplift.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Теперь у нас есть понимание, как инициатива по взаимодействию с клиентами сработает на городе о котором мы в силу обстоятельств почти ничего не знаем.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467300" y="882600"/>
            <a:ext cx="9654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8860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</a:rPr>
              <a:t>Оценка uplift-модели для бедного города X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2149800" y="12890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X5 - расширение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251050" y="170450"/>
            <a:ext cx="974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просто покажем вот это вот ( это что было в процессе)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1408738"/>
            <a:ext cx="5282877" cy="382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495414"/>
            <a:ext cx="9601199" cy="106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2989263"/>
            <a:ext cx="2827338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/>
          <p:nvPr/>
        </p:nvSpPr>
        <p:spPr>
          <a:xfrm>
            <a:off x="4678363" y="0"/>
            <a:ext cx="5227637" cy="68580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678426" y="1577950"/>
            <a:ext cx="522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Спасибо за внимание!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113" y="4625975"/>
            <a:ext cx="2273300" cy="11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500" y="2185875"/>
            <a:ext cx="3570597" cy="26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51050" y="170454"/>
            <a:ext cx="9228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Базовая идея: Uplift</a:t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6699" y="1105311"/>
            <a:ext cx="922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1. </a:t>
            </a:r>
            <a:r>
              <a:rPr lang="ru-RU" sz="1600">
                <a:solidFill>
                  <a:schemeClr val="dk1"/>
                </a:solidFill>
              </a:rPr>
              <a:t>Хотим сравнивать </a:t>
            </a:r>
            <a:r>
              <a:rPr b="1" lang="ru-RU" sz="1600">
                <a:solidFill>
                  <a:srgbClr val="333333"/>
                </a:solidFill>
                <a:highlight>
                  <a:srgbClr val="FFFFFF"/>
                </a:highlight>
              </a:rPr>
              <a:t>causal effect 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от коммуникации на клиента: </a:t>
            </a:r>
            <a:endParaRPr i="0" sz="1600" u="none" cap="none" strike="noStrike">
              <a:solidFill>
                <a:schemeClr val="lt1"/>
              </a:solidFill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200" y="0"/>
            <a:ext cx="2178800" cy="250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4"/>
          <p:cNvGrpSpPr/>
          <p:nvPr/>
        </p:nvGrpSpPr>
        <p:grpSpPr>
          <a:xfrm>
            <a:off x="2070175" y="1201338"/>
            <a:ext cx="6442500" cy="1156800"/>
            <a:chOff x="2569425" y="2449650"/>
            <a:chExt cx="6442500" cy="1156800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2569425" y="2449650"/>
              <a:ext cx="6442500" cy="11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где        – потенциальная реакция человека, если с ним была коммуникация,</a:t>
              </a:r>
              <a:endParaRPr sz="1200">
                <a:solidFill>
                  <a:srgbClr val="333333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rgbClr val="333333"/>
                  </a:solidFill>
                  <a:highlight>
                    <a:schemeClr val="lt1"/>
                  </a:highlight>
                </a:rPr>
                <a:t>            </a:t>
              </a:r>
              <a:r>
                <a:rPr lang="ru-RU" sz="1200">
                  <a:solidFill>
                    <a:srgbClr val="333333"/>
                  </a:solidFill>
                  <a:highlight>
                    <a:srgbClr val="FFFFFF"/>
                  </a:highlight>
                </a:rPr>
                <a:t> – потенциальная реакция человека, если коммуникации не было.</a:t>
              </a:r>
              <a:endParaRPr/>
            </a:p>
          </p:txBody>
        </p:sp>
        <p:pic>
          <p:nvPicPr>
            <p:cNvPr id="105" name="Google Shape;10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1450" y="2685475"/>
              <a:ext cx="279696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9300" y="3047426"/>
              <a:ext cx="279700" cy="2653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/>
          <p:nvPr/>
        </p:nvSpPr>
        <p:spPr>
          <a:xfrm>
            <a:off x="123000" y="2676863"/>
            <a:ext cx="966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2. Зная признаковое описание i-го объекта , можно ввести условный усредненный эффект от воздействия </a:t>
            </a:r>
            <a:r>
              <a:rPr b="1" lang="ru-RU" sz="1600">
                <a:solidFill>
                  <a:srgbClr val="333333"/>
                </a:solidFill>
                <a:highlight>
                  <a:srgbClr val="FFFFFF"/>
                </a:highlight>
              </a:rPr>
              <a:t>CATE (Conditional Average Treatment Effect)</a:t>
            </a:r>
            <a:endParaRPr b="1" sz="1600"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0500" y="3209700"/>
            <a:ext cx="3585000" cy="4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46700" y="3992850"/>
            <a:ext cx="4019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3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Ни causal effect (     ), ни          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   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для i-го объекта мы наблюдать не можем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2000" y="3992850"/>
            <a:ext cx="29198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3175" y="4018800"/>
            <a:ext cx="712364" cy="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6501000" y="3966000"/>
            <a:ext cx="328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перейдем к </a:t>
            </a:r>
            <a:r>
              <a:rPr lang="ru-RU" sz="1600">
                <a:solidFill>
                  <a:srgbClr val="333333"/>
                </a:solidFill>
                <a:highlight>
                  <a:srgbClr val="FFFFFF"/>
                </a:highlight>
              </a:rPr>
              <a:t>формуле u</a:t>
            </a:r>
            <a:r>
              <a:rPr b="1" lang="ru-RU" sz="1600">
                <a:solidFill>
                  <a:srgbClr val="333333"/>
                </a:solidFill>
                <a:highlight>
                  <a:srgbClr val="FFFFFF"/>
                </a:highlight>
              </a:rPr>
              <a:t>plift конкретного объекта</a:t>
            </a:r>
            <a:endParaRPr b="1" sz="1600"/>
          </a:p>
        </p:txBody>
      </p:sp>
      <p:cxnSp>
        <p:nvCxnSpPr>
          <p:cNvPr id="113" name="Google Shape;113;p14"/>
          <p:cNvCxnSpPr/>
          <p:nvPr/>
        </p:nvCxnSpPr>
        <p:spPr>
          <a:xfrm>
            <a:off x="4066400" y="4294725"/>
            <a:ext cx="21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" name="Google Shape;11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9650" y="4530788"/>
            <a:ext cx="6631699" cy="5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44250" y="5414000"/>
            <a:ext cx="411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333333"/>
                </a:solidFill>
                <a:highlight>
                  <a:srgbClr val="FFFFFF"/>
                </a:highlight>
              </a:rPr>
              <a:t>3.1:      - </a:t>
            </a:r>
            <a:r>
              <a:rPr lang="ru-RU" sz="1700">
                <a:solidFill>
                  <a:srgbClr val="333333"/>
                </a:solidFill>
                <a:highlight>
                  <a:srgbClr val="FFFFFF"/>
                </a:highlight>
              </a:rPr>
              <a:t>наблюдаемая реакция клиента в результате маркетинговой кампании</a:t>
            </a:r>
            <a:endParaRPr sz="1700"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750" y="5515200"/>
            <a:ext cx="256071" cy="2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31750" y="5384425"/>
            <a:ext cx="4551258" cy="8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7425" y="1610387"/>
            <a:ext cx="1624566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8597950" y="5456350"/>
            <a:ext cx="111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</a:rPr>
              <a:t>(treatment)</a:t>
            </a:r>
            <a:endParaRPr b="1"/>
          </a:p>
        </p:txBody>
      </p:sp>
      <p:sp>
        <p:nvSpPr>
          <p:cNvPr id="120" name="Google Shape;120;p14"/>
          <p:cNvSpPr txBox="1"/>
          <p:nvPr/>
        </p:nvSpPr>
        <p:spPr>
          <a:xfrm>
            <a:off x="8597950" y="5760825"/>
            <a:ext cx="88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333333"/>
                </a:solidFill>
                <a:highlight>
                  <a:srgbClr val="FFFFFF"/>
                </a:highlight>
              </a:rPr>
              <a:t>(control)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Маркетинговая вставка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50" y="950300"/>
            <a:ext cx="7124100" cy="31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250" y="4168904"/>
            <a:ext cx="2341250" cy="23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480400" y="4270413"/>
            <a:ext cx="65502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Не беспокоить (Do-Not-Disturbs)  - негативно реагирует на коммуникации - расходует бюджет + репутационный риск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Потерянный (Lost Causes) 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 - не совершает целевое действие вне зависимости от коммуникаций - расходуют бюджет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Лояльный (Sure Things) </a:t>
            </a: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 - совершает целевое действие вне зависимости от коммуникаций - расходуют бюджет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Убеждаемый (Persuadables) - хотим найти их при помощи аплифта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251050" y="170454"/>
            <a:ext cx="92289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Базовая идея: фильтр Калмана</a:t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0" y="4984750"/>
            <a:ext cx="9427502" cy="171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151" y="1230075"/>
            <a:ext cx="7569700" cy="37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 чем суть темы “Uplift + Калман?”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251050" y="1695500"/>
            <a:ext cx="9470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Дано: Существует два города: богатый (Y) и бедный (X). Промо-кампанию возможно провести только для богатого города, однако раскатывать применение хотим на оба города. Для бедного города из данных </a:t>
            </a:r>
            <a:r>
              <a:rPr lang="ru-RU" sz="1600">
                <a:solidFill>
                  <a:schemeClr val="dk1"/>
                </a:solidFill>
              </a:rPr>
              <a:t>есть только информация о сумме чеков обезличенных пользователей за определенный период.</a:t>
            </a:r>
            <a:r>
              <a:rPr lang="ru-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Цель: понять, какие результаты будут после проведения рекламной кампании в бедном городе.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Задачи: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подготовка необходимых данных, их предобработка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восстановление скрытых характеристик покупателей в бедном городе X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Получение </a:t>
            </a:r>
            <a:r>
              <a:rPr lang="ru-RU" sz="1600">
                <a:solidFill>
                  <a:schemeClr val="dk1"/>
                </a:solidFill>
              </a:rPr>
              <a:t>uplift-модели для богатого города 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Применение и </a:t>
            </a:r>
            <a:r>
              <a:rPr lang="ru-RU" sz="1600">
                <a:solidFill>
                  <a:schemeClr val="dk1"/>
                </a:solidFill>
              </a:rPr>
              <a:t>оценка uplift-модели для бедного города </a:t>
            </a:r>
            <a:r>
              <a:rPr lang="ru-RU" sz="1600">
                <a:solidFill>
                  <a:schemeClr val="dk1"/>
                </a:solidFill>
              </a:rPr>
              <a:t>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5" name="Google Shape;145;p17"/>
          <p:cNvSpPr txBox="1"/>
          <p:nvPr/>
        </p:nvSpPr>
        <p:spPr>
          <a:xfrm>
            <a:off x="142650" y="1027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Бизнес-постановка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В чем суть темы “Uplift + Калман?”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316000" y="1550650"/>
            <a:ext cx="9099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Дано: Известны некоторые данные по потребителям богатого города Y. Данные имеют панельную структуру, то есть для каждого потребителя известна информация о номере и времени транзакции, сумме и составе покупки.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Задачи: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Обучение модели пространства состояний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Восстановление скрытых состояний фильтром Калмана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>
                <a:solidFill>
                  <a:schemeClr val="dk1"/>
                </a:solidFill>
              </a:rPr>
              <a:t>оценка uplift-модели для бедного города X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42650" y="1027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Фактическая постановка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</a:t>
            </a:r>
            <a:r>
              <a:rPr lang="ru-RU" sz="2800">
                <a:solidFill>
                  <a:schemeClr val="lt1"/>
                </a:solidFill>
              </a:rPr>
              <a:t>x5/retail_hero</a:t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8708675" y="247250"/>
            <a:ext cx="114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u="sng">
                <a:solidFill>
                  <a:schemeClr val="accent6"/>
                </a:solidFill>
                <a:highlight>
                  <a:srgbClr val="D9D9D9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ссылка</a:t>
            </a:r>
            <a:endParaRPr sz="1700">
              <a:solidFill>
                <a:schemeClr val="accent6"/>
              </a:solidFill>
              <a:highlight>
                <a:srgbClr val="D9D9D9"/>
              </a:highlight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62950" y="1051363"/>
            <a:ext cx="9380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/>
              <a:t>Набор данных содержит необработанные покупки розничных клиентов, необработанную информацию о продуктах и ​​общую информацию о клиентах. </a:t>
            </a:r>
            <a:r>
              <a:rPr lang="ru-RU" sz="1500">
                <a:solidFill>
                  <a:schemeClr val="dk1"/>
                </a:solidFill>
              </a:rPr>
              <a:t>Из датаста мы сформировали богатый и бедный город. Человек считался жителем богатого города, если общая сумма его покупок была больше или равна медиане по всем потребителям.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750" y="2055600"/>
            <a:ext cx="5696251" cy="45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136625" y="2182200"/>
            <a:ext cx="4425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В распоряжении несколько датасетов: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Общие данные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500"/>
              <a:t>общая информация о клиентах;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500"/>
              <a:t>общая информация о товарах на складе;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500"/>
              <a:t>история покупок клиентов до общения.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-RU" sz="1500"/>
              <a:t>подмножество клиентов для обучения (была ли коммуникация, была ли покупка после) . 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4" name="Google Shape;164;p19"/>
          <p:cNvSpPr txBox="1"/>
          <p:nvPr/>
        </p:nvSpPr>
        <p:spPr>
          <a:xfrm>
            <a:off x="262950" y="4382225"/>
            <a:ext cx="43701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/>
              <a:t>Общие числа</a:t>
            </a:r>
            <a:r>
              <a:rPr b="1" lang="ru-RU" sz="1500"/>
              <a:t>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>
                <a:solidFill>
                  <a:schemeClr val="dk1"/>
                </a:solidFill>
              </a:rPr>
              <a:t>Справочник с инфо о 400’162 клиентов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>
                <a:solidFill>
                  <a:schemeClr val="dk1"/>
                </a:solidFill>
              </a:rPr>
              <a:t>Справочник с инфо о </a:t>
            </a:r>
            <a:r>
              <a:rPr lang="ru-RU" sz="1500">
                <a:solidFill>
                  <a:schemeClr val="dk1"/>
                </a:solidFill>
              </a:rPr>
              <a:t>43’038 продуктов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>
                <a:solidFill>
                  <a:schemeClr val="dk1"/>
                </a:solidFill>
              </a:rPr>
              <a:t>Список из 8’045’201 чеков со списками продуктов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>
                <a:solidFill>
                  <a:schemeClr val="dk1"/>
                </a:solidFill>
              </a:rPr>
              <a:t>Магазинов в выборке: 13882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>
                <a:solidFill>
                  <a:schemeClr val="dk1"/>
                </a:solidFill>
              </a:rPr>
              <a:t>Дней в выборке: 118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0" y="0"/>
            <a:ext cx="9906000" cy="8826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X5 - расширение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296225" y="940550"/>
            <a:ext cx="356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Мы решили расширить набор фич для каждого клиента на каждый день, и получили вот это: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Что изначальные данные, что созданные, вышли с длииииинными хвостами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И совсем в итоге оставили эти: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0000"/>
              </a:highlight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" y="940550"/>
            <a:ext cx="6237455" cy="58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030" y="3210275"/>
            <a:ext cx="2492927" cy="35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0" y="0"/>
            <a:ext cx="1136700" cy="68580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D0000"/>
              </a:gs>
              <a:gs pos="100000">
                <a:srgbClr val="CE000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149800" y="12890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Датасет - X5 - расширение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25" y="-109575"/>
            <a:ext cx="75137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1523325" y="5345125"/>
            <a:ext cx="182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по самому первому расширенному датасету</a:t>
            </a:r>
            <a:endParaRPr sz="1500">
              <a:highlight>
                <a:srgbClr val="FF0000"/>
              </a:highlight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51050" y="170454"/>
            <a:ext cx="922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1.</a:t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Оформление по умолчанию">
  <a:themeElements>
    <a:clrScheme name="Оформление по умолчанию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